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89" r:id="rId6"/>
    <p:sldId id="270" r:id="rId7"/>
    <p:sldId id="276" r:id="rId8"/>
    <p:sldId id="279" r:id="rId9"/>
    <p:sldId id="284" r:id="rId10"/>
    <p:sldId id="286" r:id="rId11"/>
    <p:sldId id="287" r:id="rId12"/>
    <p:sldId id="288" r:id="rId13"/>
    <p:sldId id="281" r:id="rId14"/>
    <p:sldId id="282" r:id="rId15"/>
    <p:sldId id="285" r:id="rId16"/>
    <p:sldId id="274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000"/>
    <a:srgbClr val="009900"/>
    <a:srgbClr val="33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3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F7497B-1434-46B3-8EE5-4EE487AA1E45}" type="doc">
      <dgm:prSet loTypeId="urn:microsoft.com/office/officeart/2005/8/layout/defaul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AU"/>
        </a:p>
      </dgm:t>
    </dgm:pt>
    <dgm:pt modelId="{28723370-26A9-44C9-BC63-5E2C30C6A389}">
      <dgm:prSet phldrT="[Text]"/>
      <dgm:spPr/>
      <dgm:t>
        <a:bodyPr/>
        <a:lstStyle/>
        <a:p>
          <a:r>
            <a:rPr lang="en-AU" dirty="0"/>
            <a:t>purchasing power parity</a:t>
          </a:r>
        </a:p>
      </dgm:t>
    </dgm:pt>
    <dgm:pt modelId="{C3CCE329-3DCF-416C-892C-7F3805D2BA38}" type="parTrans" cxnId="{3F7E835F-6797-4361-9284-EE8C503D39E9}">
      <dgm:prSet/>
      <dgm:spPr/>
      <dgm:t>
        <a:bodyPr/>
        <a:lstStyle/>
        <a:p>
          <a:endParaRPr lang="en-AU"/>
        </a:p>
      </dgm:t>
    </dgm:pt>
    <dgm:pt modelId="{2ACEE1B2-9F51-4155-8A37-AF0B307ACBA0}" type="sibTrans" cxnId="{3F7E835F-6797-4361-9284-EE8C503D39E9}">
      <dgm:prSet/>
      <dgm:spPr/>
      <dgm:t>
        <a:bodyPr/>
        <a:lstStyle/>
        <a:p>
          <a:endParaRPr lang="en-AU"/>
        </a:p>
      </dgm:t>
    </dgm:pt>
    <dgm:pt modelId="{1C6D8602-26F1-4328-80F9-FC0E0DFFC5BB}">
      <dgm:prSet phldrT="[Text]"/>
      <dgm:spPr/>
      <dgm:t>
        <a:bodyPr/>
        <a:lstStyle/>
        <a:p>
          <a:r>
            <a:rPr lang="en-AU" dirty="0"/>
            <a:t>international competitiveness</a:t>
          </a:r>
        </a:p>
      </dgm:t>
    </dgm:pt>
    <dgm:pt modelId="{99A46A3E-5FCB-4E29-AC96-EDA72C2ACA8B}" type="parTrans" cxnId="{5B77DF24-8A02-476C-A2AE-A4A70CA21D2A}">
      <dgm:prSet/>
      <dgm:spPr/>
    </dgm:pt>
    <dgm:pt modelId="{1D9F2E92-97D1-4678-9AE2-5830B6F2F51A}" type="sibTrans" cxnId="{5B77DF24-8A02-476C-A2AE-A4A70CA21D2A}">
      <dgm:prSet/>
      <dgm:spPr/>
    </dgm:pt>
    <dgm:pt modelId="{FBB152B1-76E6-46B9-AC1D-94548D0FD3AB}">
      <dgm:prSet phldrT="[Text]"/>
      <dgm:spPr/>
      <dgm:t>
        <a:bodyPr/>
        <a:lstStyle/>
        <a:p>
          <a:r>
            <a:rPr lang="en-AU" dirty="0"/>
            <a:t>over or under valued</a:t>
          </a:r>
        </a:p>
      </dgm:t>
    </dgm:pt>
    <dgm:pt modelId="{9B54201F-17D6-4341-98BF-C01CFF1AF08B}" type="parTrans" cxnId="{704B47DC-FC27-446E-823C-E3A6DAFE2026}">
      <dgm:prSet/>
      <dgm:spPr/>
    </dgm:pt>
    <dgm:pt modelId="{0059E04A-7A1F-4BC5-8511-E04B3EB2737D}" type="sibTrans" cxnId="{704B47DC-FC27-446E-823C-E3A6DAFE2026}">
      <dgm:prSet/>
      <dgm:spPr/>
    </dgm:pt>
    <dgm:pt modelId="{35A6C335-0143-4246-B797-53252285097D}">
      <dgm:prSet phldrT="[Text]"/>
      <dgm:spPr/>
      <dgm:t>
        <a:bodyPr/>
        <a:lstStyle/>
        <a:p>
          <a:r>
            <a:rPr lang="en-AU"/>
            <a:t>exchange </a:t>
          </a:r>
          <a:r>
            <a:rPr lang="en-AU" dirty="0"/>
            <a:t>rate</a:t>
          </a:r>
        </a:p>
      </dgm:t>
    </dgm:pt>
    <dgm:pt modelId="{7897FC13-1346-4760-9E73-1EC18BC9549F}" type="parTrans" cxnId="{BF350DC6-3552-4BB9-8794-D99CFF30204F}">
      <dgm:prSet/>
      <dgm:spPr/>
    </dgm:pt>
    <dgm:pt modelId="{BF360E61-E542-489B-9E5F-375CE352DCDC}" type="sibTrans" cxnId="{BF350DC6-3552-4BB9-8794-D99CFF30204F}">
      <dgm:prSet/>
      <dgm:spPr/>
    </dgm:pt>
    <dgm:pt modelId="{370CA8A1-C9EF-4168-9F0D-D0C1F35D0E18}" type="pres">
      <dgm:prSet presAssocID="{4EF7497B-1434-46B3-8EE5-4EE487AA1E45}" presName="diagram" presStyleCnt="0">
        <dgm:presLayoutVars>
          <dgm:dir/>
          <dgm:resizeHandles val="exact"/>
        </dgm:presLayoutVars>
      </dgm:prSet>
      <dgm:spPr/>
    </dgm:pt>
    <dgm:pt modelId="{C299C9FF-0ECA-4DF1-B1A9-FD7D616867B6}" type="pres">
      <dgm:prSet presAssocID="{1C6D8602-26F1-4328-80F9-FC0E0DFFC5BB}" presName="node" presStyleLbl="node1" presStyleIdx="0" presStyleCnt="4">
        <dgm:presLayoutVars>
          <dgm:bulletEnabled val="1"/>
        </dgm:presLayoutVars>
      </dgm:prSet>
      <dgm:spPr/>
    </dgm:pt>
    <dgm:pt modelId="{6B161F70-209C-44E8-85E6-62B09B695926}" type="pres">
      <dgm:prSet presAssocID="{1D9F2E92-97D1-4678-9AE2-5830B6F2F51A}" presName="sibTrans" presStyleCnt="0"/>
      <dgm:spPr/>
    </dgm:pt>
    <dgm:pt modelId="{3054A17F-CD10-405F-B652-2E2E18BD5357}" type="pres">
      <dgm:prSet presAssocID="{28723370-26A9-44C9-BC63-5E2C30C6A389}" presName="node" presStyleLbl="node1" presStyleIdx="1" presStyleCnt="4">
        <dgm:presLayoutVars>
          <dgm:bulletEnabled val="1"/>
        </dgm:presLayoutVars>
      </dgm:prSet>
      <dgm:spPr/>
    </dgm:pt>
    <dgm:pt modelId="{B079D32B-BC59-497D-ACD8-FE9E9FA7AC06}" type="pres">
      <dgm:prSet presAssocID="{2ACEE1B2-9F51-4155-8A37-AF0B307ACBA0}" presName="sibTrans" presStyleCnt="0"/>
      <dgm:spPr/>
    </dgm:pt>
    <dgm:pt modelId="{1B9F1A45-A2ED-47B6-BFF8-A4A894FAE386}" type="pres">
      <dgm:prSet presAssocID="{35A6C335-0143-4246-B797-53252285097D}" presName="node" presStyleLbl="node1" presStyleIdx="2" presStyleCnt="4">
        <dgm:presLayoutVars>
          <dgm:bulletEnabled val="1"/>
        </dgm:presLayoutVars>
      </dgm:prSet>
      <dgm:spPr/>
    </dgm:pt>
    <dgm:pt modelId="{618C7A98-BC43-418A-A40C-D249BE9CD1FE}" type="pres">
      <dgm:prSet presAssocID="{BF360E61-E542-489B-9E5F-375CE352DCDC}" presName="sibTrans" presStyleCnt="0"/>
      <dgm:spPr/>
    </dgm:pt>
    <dgm:pt modelId="{36F37C1E-41F5-485A-9971-9B1749FC7C7E}" type="pres">
      <dgm:prSet presAssocID="{FBB152B1-76E6-46B9-AC1D-94548D0FD3AB}" presName="node" presStyleLbl="node1" presStyleIdx="3" presStyleCnt="4">
        <dgm:presLayoutVars>
          <dgm:bulletEnabled val="1"/>
        </dgm:presLayoutVars>
      </dgm:prSet>
      <dgm:spPr/>
    </dgm:pt>
  </dgm:ptLst>
  <dgm:cxnLst>
    <dgm:cxn modelId="{5B77DF24-8A02-476C-A2AE-A4A70CA21D2A}" srcId="{4EF7497B-1434-46B3-8EE5-4EE487AA1E45}" destId="{1C6D8602-26F1-4328-80F9-FC0E0DFFC5BB}" srcOrd="0" destOrd="0" parTransId="{99A46A3E-5FCB-4E29-AC96-EDA72C2ACA8B}" sibTransId="{1D9F2E92-97D1-4678-9AE2-5830B6F2F51A}"/>
    <dgm:cxn modelId="{22A3C73F-9645-46C7-BE69-0481C8C3F2DB}" type="presOf" srcId="{35A6C335-0143-4246-B797-53252285097D}" destId="{1B9F1A45-A2ED-47B6-BFF8-A4A894FAE386}" srcOrd="0" destOrd="0" presId="urn:microsoft.com/office/officeart/2005/8/layout/default"/>
    <dgm:cxn modelId="{3F7E835F-6797-4361-9284-EE8C503D39E9}" srcId="{4EF7497B-1434-46B3-8EE5-4EE487AA1E45}" destId="{28723370-26A9-44C9-BC63-5E2C30C6A389}" srcOrd="1" destOrd="0" parTransId="{C3CCE329-3DCF-416C-892C-7F3805D2BA38}" sibTransId="{2ACEE1B2-9F51-4155-8A37-AF0B307ACBA0}"/>
    <dgm:cxn modelId="{57DB1448-BC26-4A92-9B11-A0F24F7C7507}" type="presOf" srcId="{4EF7497B-1434-46B3-8EE5-4EE487AA1E45}" destId="{370CA8A1-C9EF-4168-9F0D-D0C1F35D0E18}" srcOrd="0" destOrd="0" presId="urn:microsoft.com/office/officeart/2005/8/layout/default"/>
    <dgm:cxn modelId="{0D354478-9E6F-4ED9-8687-B9B7E3DBBC6A}" type="presOf" srcId="{28723370-26A9-44C9-BC63-5E2C30C6A389}" destId="{3054A17F-CD10-405F-B652-2E2E18BD5357}" srcOrd="0" destOrd="0" presId="urn:microsoft.com/office/officeart/2005/8/layout/default"/>
    <dgm:cxn modelId="{BF350DC6-3552-4BB9-8794-D99CFF30204F}" srcId="{4EF7497B-1434-46B3-8EE5-4EE487AA1E45}" destId="{35A6C335-0143-4246-B797-53252285097D}" srcOrd="2" destOrd="0" parTransId="{7897FC13-1346-4760-9E73-1EC18BC9549F}" sibTransId="{BF360E61-E542-489B-9E5F-375CE352DCDC}"/>
    <dgm:cxn modelId="{704B47DC-FC27-446E-823C-E3A6DAFE2026}" srcId="{4EF7497B-1434-46B3-8EE5-4EE487AA1E45}" destId="{FBB152B1-76E6-46B9-AC1D-94548D0FD3AB}" srcOrd="3" destOrd="0" parTransId="{9B54201F-17D6-4341-98BF-C01CFF1AF08B}" sibTransId="{0059E04A-7A1F-4BC5-8511-E04B3EB2737D}"/>
    <dgm:cxn modelId="{2D1F08E1-C1BF-46E6-B6C4-525B091B1069}" type="presOf" srcId="{FBB152B1-76E6-46B9-AC1D-94548D0FD3AB}" destId="{36F37C1E-41F5-485A-9971-9B1749FC7C7E}" srcOrd="0" destOrd="0" presId="urn:microsoft.com/office/officeart/2005/8/layout/default"/>
    <dgm:cxn modelId="{8A42D7F4-D882-40AB-96AA-FA0BA91CC4F0}" type="presOf" srcId="{1C6D8602-26F1-4328-80F9-FC0E0DFFC5BB}" destId="{C299C9FF-0ECA-4DF1-B1A9-FD7D616867B6}" srcOrd="0" destOrd="0" presId="urn:microsoft.com/office/officeart/2005/8/layout/default"/>
    <dgm:cxn modelId="{79CA540B-9DA5-45B4-AD46-8ACF878A7400}" type="presParOf" srcId="{370CA8A1-C9EF-4168-9F0D-D0C1F35D0E18}" destId="{C299C9FF-0ECA-4DF1-B1A9-FD7D616867B6}" srcOrd="0" destOrd="0" presId="urn:microsoft.com/office/officeart/2005/8/layout/default"/>
    <dgm:cxn modelId="{48FE34B3-6EEF-46BE-8C42-1D89BC57D0AD}" type="presParOf" srcId="{370CA8A1-C9EF-4168-9F0D-D0C1F35D0E18}" destId="{6B161F70-209C-44E8-85E6-62B09B695926}" srcOrd="1" destOrd="0" presId="urn:microsoft.com/office/officeart/2005/8/layout/default"/>
    <dgm:cxn modelId="{115C78B1-1346-48FA-B29F-04D77DD473D4}" type="presParOf" srcId="{370CA8A1-C9EF-4168-9F0D-D0C1F35D0E18}" destId="{3054A17F-CD10-405F-B652-2E2E18BD5357}" srcOrd="2" destOrd="0" presId="urn:microsoft.com/office/officeart/2005/8/layout/default"/>
    <dgm:cxn modelId="{F38FF7FB-9001-485A-BCB5-799AA0C9C6EF}" type="presParOf" srcId="{370CA8A1-C9EF-4168-9F0D-D0C1F35D0E18}" destId="{B079D32B-BC59-497D-ACD8-FE9E9FA7AC06}" srcOrd="3" destOrd="0" presId="urn:microsoft.com/office/officeart/2005/8/layout/default"/>
    <dgm:cxn modelId="{61266EEE-9BB3-4DC9-A231-B771031499C7}" type="presParOf" srcId="{370CA8A1-C9EF-4168-9F0D-D0C1F35D0E18}" destId="{1B9F1A45-A2ED-47B6-BFF8-A4A894FAE386}" srcOrd="4" destOrd="0" presId="urn:microsoft.com/office/officeart/2005/8/layout/default"/>
    <dgm:cxn modelId="{90E2879C-41D4-4A41-9FFB-5E0986DA3FA0}" type="presParOf" srcId="{370CA8A1-C9EF-4168-9F0D-D0C1F35D0E18}" destId="{618C7A98-BC43-418A-A40C-D249BE9CD1FE}" srcOrd="5" destOrd="0" presId="urn:microsoft.com/office/officeart/2005/8/layout/default"/>
    <dgm:cxn modelId="{86969010-D4B7-46CC-9EE8-E1A6EC43A2DE}" type="presParOf" srcId="{370CA8A1-C9EF-4168-9F0D-D0C1F35D0E18}" destId="{36F37C1E-41F5-485A-9971-9B1749FC7C7E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99C9FF-0ECA-4DF1-B1A9-FD7D616867B6}">
      <dsp:nvSpPr>
        <dsp:cNvPr id="0" name=""/>
        <dsp:cNvSpPr/>
      </dsp:nvSpPr>
      <dsp:spPr>
        <a:xfrm>
          <a:off x="3467" y="709613"/>
          <a:ext cx="2750905" cy="165054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900" kern="1200" dirty="0"/>
            <a:t>international competitiveness</a:t>
          </a:r>
        </a:p>
      </dsp:txBody>
      <dsp:txXfrm>
        <a:off x="3467" y="709613"/>
        <a:ext cx="2750905" cy="1650543"/>
      </dsp:txXfrm>
    </dsp:sp>
    <dsp:sp modelId="{3054A17F-CD10-405F-B652-2E2E18BD5357}">
      <dsp:nvSpPr>
        <dsp:cNvPr id="0" name=""/>
        <dsp:cNvSpPr/>
      </dsp:nvSpPr>
      <dsp:spPr>
        <a:xfrm>
          <a:off x="3029463" y="709613"/>
          <a:ext cx="2750905" cy="165054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900" kern="1200" dirty="0"/>
            <a:t>purchasing power parity</a:t>
          </a:r>
        </a:p>
      </dsp:txBody>
      <dsp:txXfrm>
        <a:off x="3029463" y="709613"/>
        <a:ext cx="2750905" cy="1650543"/>
      </dsp:txXfrm>
    </dsp:sp>
    <dsp:sp modelId="{1B9F1A45-A2ED-47B6-BFF8-A4A894FAE386}">
      <dsp:nvSpPr>
        <dsp:cNvPr id="0" name=""/>
        <dsp:cNvSpPr/>
      </dsp:nvSpPr>
      <dsp:spPr>
        <a:xfrm>
          <a:off x="6055459" y="709613"/>
          <a:ext cx="2750905" cy="165054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900" kern="1200"/>
            <a:t>exchange </a:t>
          </a:r>
          <a:r>
            <a:rPr lang="en-AU" sz="2900" kern="1200" dirty="0"/>
            <a:t>rate</a:t>
          </a:r>
        </a:p>
      </dsp:txBody>
      <dsp:txXfrm>
        <a:off x="6055459" y="709613"/>
        <a:ext cx="2750905" cy="1650543"/>
      </dsp:txXfrm>
    </dsp:sp>
    <dsp:sp modelId="{36F37C1E-41F5-485A-9971-9B1749FC7C7E}">
      <dsp:nvSpPr>
        <dsp:cNvPr id="0" name=""/>
        <dsp:cNvSpPr/>
      </dsp:nvSpPr>
      <dsp:spPr>
        <a:xfrm>
          <a:off x="9081455" y="709613"/>
          <a:ext cx="2750905" cy="1650543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900" kern="1200" dirty="0"/>
            <a:t>over or under valued</a:t>
          </a:r>
        </a:p>
      </dsp:txBody>
      <dsp:txXfrm>
        <a:off x="9081455" y="709613"/>
        <a:ext cx="2750905" cy="16505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77A82-30B9-4096-A488-0D7E2AA365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1F7FC6-2ADA-4CFF-B606-050CB99BC7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1E8173-3CB5-4BC6-AA0D-31976ADE3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00ADB-3DBA-4BD4-A2A8-D947A77B3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72613-9BDA-4F0F-B910-D75C26838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4637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57E25-9032-4805-BC86-44200B5E5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28539-39A0-4683-8C0D-861DB9F58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180B6-3A9F-4645-8DD4-2EA9C1124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29EB1F-13C0-47C1-8EB0-C9012A942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095BE-45A4-40EC-81C9-BF29752D1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88570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2B14D0-24D4-496E-9613-0A41C9337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C1C4B9-2872-4331-8455-586A429C1D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D2004-25B7-4D5A-A45D-99F8A6370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60F005-782D-4BFE-9705-D6AB697C0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4B775-5D5E-4F20-A160-9CEEF0599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642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2ACEB-B1D3-4A34-9064-252BE8652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F0FFE5-CC9B-4062-B539-FDCEBE137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7C056-8587-4638-BA27-FAEEC35A6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4BAA7-14DC-4AC1-9557-3E07C39F9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8EB9B-43E1-47AA-83C7-F060A6CD4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9425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59E0A-CB57-47C5-9E05-6A935B7E2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BD2B5-4494-47E2-BF34-1FB43FD467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0C453-3FF1-49BF-8126-CF49D6F39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BEF0BC-11C0-4709-B0E7-888F4D644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996C4-68EA-4D2E-993E-191D18B1C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4635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3825A-DF9B-4D89-8969-E3F39B740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BD571-70B9-463A-959D-E5C5F5B6B1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EEED1-E008-4E38-873B-049F436851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35B839-B0CF-4FE8-9C2F-A38A3C881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5C6EF6-A638-41EF-AF84-4AC319415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571D4D-8B35-476A-8001-0EAC487CF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24414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70686-D58B-4D26-A040-6DD5A8008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DEA8F3-4952-42E8-A16D-9413EF331D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59E20-F648-415F-B6CA-288E37DDEB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D2FBEA-DD6B-42F9-BA42-E5AB888AB6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36EAEE-0997-43DD-A241-6E94CD66D6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4B225E-FAED-4D49-9E7F-5FF81EB71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172EFC-ADEF-40CE-816D-A43F1AFBB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6875A0-EF35-4949-9B31-177042482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9991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C5F00-8C37-4CCD-92A0-3DDD4B5C8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8CB2C7-F824-40CF-94AD-2242017D0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EE5B4D-4EAF-4825-AE1A-E6C1AEF34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27EA43-9666-41C9-8F7D-D06E93EDF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4403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89027E-A17D-453A-9D26-D3E5BEFE0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488CA3-C08B-4D02-9A0B-39C714610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E11676-E0C4-406E-B159-0DE40A056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80288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45328-FBFF-4BA2-B37C-DCF0EEE73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45262-7B76-4296-A8AE-095AAA77E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0B3E7B-90EE-4C92-8110-0410EC3775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F99F08-FA34-465A-BA9F-3C82C1BF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F6BF04-4EC9-4D21-AF43-ADC3B0BAB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D22FB-D99D-4B46-9F36-AC7AEBFC6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4462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36B7E-4B01-47CF-A5B1-45A8404A1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C4465A-E35C-4A58-A9CB-EC46E3A860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3A563C-E747-4393-A7AF-A91CB72671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5DA3F4-837F-4B81-8D18-CF130FCB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89ABA6-14D9-4EDD-A2D4-C7D0A70C4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48760F-721A-4295-BF3A-9E939CB7A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1216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8363C1-E3CC-430C-83F3-DCA808704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94BE6-8332-4F61-8A0F-6F024FADCE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6853B-4EEF-4EA1-808C-5803CDA69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47D31-2046-49DE-B239-53A25EF0CCB9}" type="datetimeFigureOut">
              <a:rPr lang="en-AU" smtClean="0"/>
              <a:t>24/11/2022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E72E79-A19C-4751-967B-133D564301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7B17F9-E3B5-4382-81CD-D31B00CF5F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F7E54-B24F-4C88-8946-C50BB71F06DF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70878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www.youtube.com/watch?v=6F9xIj1YDxo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888173-CA45-433D-8F1A-C0504F0C44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993"/>
            <a:ext cx="12192000" cy="685799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3AB627D-F9EA-4FB1-9472-374EE9B6DECC}"/>
              </a:ext>
            </a:extLst>
          </p:cNvPr>
          <p:cNvSpPr/>
          <p:nvPr/>
        </p:nvSpPr>
        <p:spPr>
          <a:xfrm>
            <a:off x="178085" y="4728874"/>
            <a:ext cx="11835829" cy="2017365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C0BB23-D7D9-47E6-813D-53336060D0C6}"/>
              </a:ext>
            </a:extLst>
          </p:cNvPr>
          <p:cNvSpPr/>
          <p:nvPr/>
        </p:nvSpPr>
        <p:spPr>
          <a:xfrm>
            <a:off x="304800" y="4876164"/>
            <a:ext cx="11582400" cy="1707515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6600" b="1" dirty="0"/>
              <a:t>BURGERNOMICS</a:t>
            </a:r>
          </a:p>
        </p:txBody>
      </p:sp>
    </p:spTree>
    <p:extLst>
      <p:ext uri="{BB962C8B-B14F-4D97-AF65-F5344CB8AC3E}">
        <p14:creationId xmlns:p14="http://schemas.microsoft.com/office/powerpoint/2010/main" val="27043466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4431897"/>
            <a:ext cx="10368280" cy="2339017"/>
          </a:xfrm>
        </p:spPr>
        <p:txBody>
          <a:bodyPr anchor="ctr">
            <a:normAutofit/>
          </a:bodyPr>
          <a:lstStyle/>
          <a:p>
            <a:pPr algn="just"/>
            <a:r>
              <a:rPr lang="en-AU" sz="2400" dirty="0"/>
              <a:t>To calculate PPP you divide the value of the burger in the country you are comparing to that of the value of the local Big Mac calculated in the comparison currency.</a:t>
            </a:r>
          </a:p>
          <a:p>
            <a:pPr algn="just"/>
            <a:r>
              <a:rPr lang="en-AU" sz="2400" dirty="0"/>
              <a:t>i.e. in our example we are dividing the value of the Big Mac produced in Australia ($6.70 AUD) to the value of the Big Mac produced in America in ($5.15USD).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Calculating the PPP?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24964D8-090F-A2C4-A872-8CF721A3C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5130" y="1988376"/>
            <a:ext cx="8461738" cy="2339017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423641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4431897"/>
            <a:ext cx="10368280" cy="2339017"/>
          </a:xfrm>
        </p:spPr>
        <p:txBody>
          <a:bodyPr anchor="ctr">
            <a:normAutofit/>
          </a:bodyPr>
          <a:lstStyle/>
          <a:p>
            <a:pPr algn="just"/>
            <a:r>
              <a:rPr lang="en-AU" sz="2400" dirty="0"/>
              <a:t>When you compare actual exchange rates with the PPP rate it is possible to identify whether a currency is over or under valued. Theoretically it is more advantageous to trade with a country that is undervalued.</a:t>
            </a:r>
          </a:p>
          <a:p>
            <a:pPr algn="just"/>
            <a:r>
              <a:rPr lang="en-AU" sz="2400" dirty="0"/>
              <a:t>Using our previous example we would compare the PPP for Australia against our actual exchange rate with the US.</a:t>
            </a:r>
          </a:p>
          <a:p>
            <a:pPr algn="just"/>
            <a:r>
              <a:rPr lang="en-AU" sz="2400" dirty="0"/>
              <a:t>In our example the actual exchange rate is 1USD = 1.45AUD.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Is the currency correctly valued?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24964D8-090F-A2C4-A872-8CF721A3C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9" r="3719"/>
          <a:stretch/>
        </p:blipFill>
        <p:spPr>
          <a:xfrm>
            <a:off x="1865130" y="1988376"/>
            <a:ext cx="8461738" cy="2339017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1334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Need to here this is a different way?</a:t>
            </a:r>
            <a:endParaRPr kumimoji="0" lang="en-AU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B7F43C-E622-2862-989A-B4CB46E448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085" y="2189598"/>
            <a:ext cx="5181600" cy="4351338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sz="3600" dirty="0"/>
              <a:t>Click on the image to the right in order to view a video which outlines the process for calculating the Big Mac Index.</a:t>
            </a:r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8" name="Content Placeholder 4">
            <a:hlinkClick r:id="rId2"/>
            <a:extLst>
              <a:ext uri="{FF2B5EF4-FFF2-40B4-BE49-F238E27FC236}">
                <a16:creationId xmlns:a16="http://schemas.microsoft.com/office/drawing/2014/main" id="{9DE743DD-D520-E9AB-8CC8-C2E149891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3145" y="2247819"/>
            <a:ext cx="6250769" cy="423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802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8E0DDB-76A7-68B4-7F31-433FE6F1BDF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19257" y="2142656"/>
            <a:ext cx="11153485" cy="4340059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 summary…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0F9DB3-1C92-137B-D4A2-5DAA8B50ED14}"/>
              </a:ext>
            </a:extLst>
          </p:cNvPr>
          <p:cNvSpPr/>
          <p:nvPr/>
        </p:nvSpPr>
        <p:spPr>
          <a:xfrm>
            <a:off x="9431383" y="2377440"/>
            <a:ext cx="2142308" cy="3135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975667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084" y="2140584"/>
            <a:ext cx="5778579" cy="4565015"/>
          </a:xfrm>
        </p:spPr>
        <p:txBody>
          <a:bodyPr anchor="ctr">
            <a:normAutofit fontScale="92500" lnSpcReduction="20000"/>
          </a:bodyPr>
          <a:lstStyle/>
          <a:p>
            <a:pPr marL="171450" indent="0" algn="just">
              <a:lnSpc>
                <a:spcPct val="90000"/>
              </a:lnSpc>
              <a:buNone/>
            </a:pPr>
            <a:r>
              <a:rPr lang="en-US" dirty="0"/>
              <a:t>Complete each of the following questions with respect to China. Once this is done complete the same three questions for Japan and New Zealand.</a:t>
            </a:r>
          </a:p>
          <a:p>
            <a:pPr marL="1028700" indent="-857250" algn="just">
              <a:lnSpc>
                <a:spcPct val="90000"/>
              </a:lnSpc>
              <a:buFont typeface="+mj-lt"/>
              <a:buAutoNum type="romanLcPeriod"/>
            </a:pPr>
            <a:r>
              <a:rPr lang="en-US" dirty="0"/>
              <a:t>CALCULATE the purchasing power parity for Australia and China.	</a:t>
            </a:r>
          </a:p>
          <a:p>
            <a:pPr marL="1028700" indent="-857250" algn="just">
              <a:lnSpc>
                <a:spcPct val="90000"/>
              </a:lnSpc>
              <a:buFont typeface="+mj-lt"/>
              <a:buAutoNum type="romanLcPeriod"/>
            </a:pPr>
            <a:r>
              <a:rPr lang="en-US" dirty="0"/>
              <a:t>CALCULATE the percentage by which the Australian and Chinese currency were over- or under- valued. </a:t>
            </a:r>
            <a:endParaRPr lang="en-US" b="1" dirty="0"/>
          </a:p>
          <a:p>
            <a:pPr marL="1028700" indent="-857250" algn="just">
              <a:lnSpc>
                <a:spcPct val="90000"/>
              </a:lnSpc>
              <a:buFont typeface="+mj-lt"/>
              <a:buAutoNum type="romanLcPeriod"/>
            </a:pPr>
            <a:r>
              <a:rPr lang="en-US" dirty="0"/>
              <a:t>EXPLAIN what this source suggests about the international competitiveness of Australia in comparison to that of China.</a:t>
            </a:r>
            <a:endParaRPr lang="en-AU" b="0" i="0" dirty="0">
              <a:effectLst/>
              <a:latin typeface="Calibri 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Your turn…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AA3C8C9E-373E-EDD0-1455-BDC7E76975DA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357162373"/>
              </p:ext>
            </p:extLst>
          </p:nvPr>
        </p:nvGraphicFramePr>
        <p:xfrm>
          <a:off x="6096000" y="2409371"/>
          <a:ext cx="5917913" cy="347472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519646">
                  <a:extLst>
                    <a:ext uri="{9D8B030D-6E8A-4147-A177-3AD203B41FA5}">
                      <a16:colId xmlns:a16="http://schemas.microsoft.com/office/drawing/2014/main" val="667497681"/>
                    </a:ext>
                  </a:extLst>
                </a:gridCol>
                <a:gridCol w="1466089">
                  <a:extLst>
                    <a:ext uri="{9D8B030D-6E8A-4147-A177-3AD203B41FA5}">
                      <a16:colId xmlns:a16="http://schemas.microsoft.com/office/drawing/2014/main" val="3965964964"/>
                    </a:ext>
                  </a:extLst>
                </a:gridCol>
                <a:gridCol w="1466089">
                  <a:extLst>
                    <a:ext uri="{9D8B030D-6E8A-4147-A177-3AD203B41FA5}">
                      <a16:colId xmlns:a16="http://schemas.microsoft.com/office/drawing/2014/main" val="1724063020"/>
                    </a:ext>
                  </a:extLst>
                </a:gridCol>
                <a:gridCol w="1466089">
                  <a:extLst>
                    <a:ext uri="{9D8B030D-6E8A-4147-A177-3AD203B41FA5}">
                      <a16:colId xmlns:a16="http://schemas.microsoft.com/office/drawing/2014/main" val="30289124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AU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400" dirty="0"/>
                        <a:t>Local 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400" dirty="0"/>
                        <a:t>Exchange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AU" sz="2400" dirty="0"/>
                        <a:t>Price USD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49468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400" b="1" dirty="0"/>
                        <a:t>Australia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$6.60AUD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1.45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$4.55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5318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400" b="1" dirty="0"/>
                        <a:t>China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24 yuan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6.67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$3.50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034244"/>
                  </a:ext>
                </a:extLst>
              </a:tr>
              <a:tr h="420435">
                <a:tc>
                  <a:txBody>
                    <a:bodyPr/>
                    <a:lstStyle/>
                    <a:p>
                      <a:r>
                        <a:rPr lang="en-AU" sz="2400" b="1" dirty="0"/>
                        <a:t>Japan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400" dirty="0"/>
                        <a:t>390 yen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137.86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2400" dirty="0"/>
                        <a:t>$2.83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89983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400" b="1" dirty="0"/>
                        <a:t>New Zealand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$7.10NZD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1.60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$4.44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3115698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AU" sz="2400" b="1" dirty="0"/>
                        <a:t>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$5.15USD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sz="2400" dirty="0"/>
                        <a:t>$5.15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2857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0096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085" y="2092220"/>
            <a:ext cx="5181600" cy="4565015"/>
          </a:xfrm>
        </p:spPr>
        <p:txBody>
          <a:bodyPr anchor="ctr">
            <a:noAutofit/>
          </a:bodyPr>
          <a:lstStyle/>
          <a:p>
            <a:pPr marL="0" indent="0" algn="just">
              <a:buNone/>
            </a:pPr>
            <a:r>
              <a:rPr lang="en-US" sz="3200" dirty="0"/>
              <a:t>Using your answers from the previous slide list the countries from most to least competitive with respect to their exchange rate.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Before you go…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927598-33B8-E017-BC21-E8C80EF7D1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59685" y="2506738"/>
            <a:ext cx="6654229" cy="3735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899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085" y="2035674"/>
            <a:ext cx="11835828" cy="4565015"/>
          </a:xfrm>
        </p:spPr>
        <p:txBody>
          <a:bodyPr anchor="ctr">
            <a:normAutofit/>
          </a:bodyPr>
          <a:lstStyle/>
          <a:p>
            <a:pPr marL="534988" indent="-534988" algn="just">
              <a:buFont typeface="Wingdings" panose="05000000000000000000" pitchFamily="2" charset="2"/>
              <a:buChar char="q"/>
            </a:pPr>
            <a:r>
              <a:rPr lang="en-US" sz="4400" dirty="0"/>
              <a:t>Test your understanding on the success criteria each day. Address any gaps in your learning.</a:t>
            </a:r>
          </a:p>
          <a:p>
            <a:pPr marL="534988" indent="-534988" algn="just">
              <a:buFont typeface="Wingdings" panose="05000000000000000000" pitchFamily="2" charset="2"/>
              <a:buChar char="q"/>
            </a:pPr>
            <a:r>
              <a:rPr lang="en-US" sz="4400" dirty="0"/>
              <a:t>Take Cornell notes on Chapter One of the text organised under the syllabus dot-points.</a:t>
            </a:r>
          </a:p>
          <a:p>
            <a:pPr marL="534988" indent="-534988" algn="just">
              <a:buFont typeface="Wingdings" panose="05000000000000000000" pitchFamily="2" charset="2"/>
              <a:buChar char="q"/>
            </a:pPr>
            <a:r>
              <a:rPr lang="en-US" sz="4400" dirty="0"/>
              <a:t>Complete ISP – Global Interdependence.</a:t>
            </a:r>
          </a:p>
          <a:p>
            <a:pPr marL="534988" indent="-534988" algn="just">
              <a:buFont typeface="Wingdings" panose="05000000000000000000" pitchFamily="2" charset="2"/>
              <a:buChar char="q"/>
            </a:pPr>
            <a:r>
              <a:rPr lang="en-US" sz="4400" dirty="0"/>
              <a:t>Create a glossary of key economic terminology.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How can I support my learning from today?</a:t>
            </a:r>
          </a:p>
        </p:txBody>
      </p:sp>
    </p:spTree>
    <p:extLst>
      <p:ext uri="{BB962C8B-B14F-4D97-AF65-F5344CB8AC3E}">
        <p14:creationId xmlns:p14="http://schemas.microsoft.com/office/powerpoint/2010/main" val="2509969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2873827"/>
            <a:ext cx="11709114" cy="3701142"/>
          </a:xfrm>
        </p:spPr>
        <p:txBody>
          <a:bodyPr anchor="ctr">
            <a:normAutofit/>
          </a:bodyPr>
          <a:lstStyle/>
          <a:p>
            <a:pPr marL="534988" indent="-534988" algn="just">
              <a:buFont typeface="Wingdings" panose="05000000000000000000" pitchFamily="2" charset="2"/>
              <a:buChar char="q"/>
            </a:pPr>
            <a:r>
              <a:rPr lang="en-US" sz="4400" dirty="0"/>
              <a:t>DEFINE the term purchasing power parity?</a:t>
            </a:r>
            <a:endParaRPr lang="en-US" sz="4400" kern="1200" dirty="0">
              <a:latin typeface="+mn-lt"/>
              <a:ea typeface="+mn-ea"/>
              <a:cs typeface="+mn-cs"/>
            </a:endParaRPr>
          </a:p>
          <a:p>
            <a:pPr marL="534988" indent="-534988" algn="just">
              <a:buFont typeface="Wingdings" panose="05000000000000000000" pitchFamily="2" charset="2"/>
              <a:buChar char="q"/>
            </a:pPr>
            <a:r>
              <a:rPr lang="en-US" sz="4400" dirty="0"/>
              <a:t>CALCULATE the PPP of a nation using the Big Mac Index?</a:t>
            </a:r>
            <a:endParaRPr lang="en-US" sz="4400" kern="1200" dirty="0">
              <a:latin typeface="+mn-lt"/>
              <a:ea typeface="+mn-ea"/>
              <a:cs typeface="+mn-cs"/>
            </a:endParaRPr>
          </a:p>
          <a:p>
            <a:pPr marL="534988" indent="-534988" algn="just">
              <a:buFont typeface="Wingdings" panose="05000000000000000000" pitchFamily="2" charset="2"/>
              <a:buChar char="q"/>
            </a:pPr>
            <a:r>
              <a:rPr lang="en-US" sz="4400" kern="1200" dirty="0">
                <a:latin typeface="+mn-lt"/>
                <a:ea typeface="+mn-ea"/>
                <a:cs typeface="+mn-cs"/>
              </a:rPr>
              <a:t>EXPLAIN what the PPP of a nation reveals about its international competitiveness?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5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Success criteria checklist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B44691-B66F-48D4-FE30-D83590D05167}"/>
              </a:ext>
            </a:extLst>
          </p:cNvPr>
          <p:cNvSpPr txBox="1"/>
          <p:nvPr/>
        </p:nvSpPr>
        <p:spPr>
          <a:xfrm>
            <a:off x="304800" y="1995427"/>
            <a:ext cx="117091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5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 CAN…</a:t>
            </a:r>
          </a:p>
        </p:txBody>
      </p:sp>
    </p:spTree>
    <p:extLst>
      <p:ext uri="{BB962C8B-B14F-4D97-AF65-F5344CB8AC3E}">
        <p14:creationId xmlns:p14="http://schemas.microsoft.com/office/powerpoint/2010/main" val="331172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400" b="1" dirty="0"/>
              <a:t>Global interdependence</a:t>
            </a:r>
          </a:p>
          <a:p>
            <a:pPr algn="just"/>
            <a:r>
              <a:rPr lang="en-US" sz="2400" dirty="0"/>
              <a:t>linkages between economies, including trade, investment, tourism and immigration</a:t>
            </a:r>
          </a:p>
          <a:p>
            <a:pPr algn="just"/>
            <a:r>
              <a:rPr lang="en-US" sz="2400" dirty="0"/>
              <a:t>the patterns and trends in global trade</a:t>
            </a:r>
          </a:p>
          <a:p>
            <a:pPr algn="just"/>
            <a:r>
              <a:rPr lang="en-US" sz="2400" dirty="0">
                <a:solidFill>
                  <a:srgbClr val="008000"/>
                </a:solidFill>
              </a:rPr>
              <a:t>the concept, and determinants, of international competitiveness</a:t>
            </a:r>
          </a:p>
          <a:p>
            <a:pPr algn="just"/>
            <a:r>
              <a:rPr lang="en-US" sz="2400" dirty="0"/>
              <a:t>the concept, and extent, of globalisation</a:t>
            </a:r>
          </a:p>
          <a:p>
            <a:pPr algn="just"/>
            <a:r>
              <a:rPr lang="en-US" sz="2400" dirty="0"/>
              <a:t>the factors facilitating globalisation</a:t>
            </a:r>
          </a:p>
          <a:p>
            <a:pPr algn="just"/>
            <a:r>
              <a:rPr lang="en-US" sz="2400" dirty="0"/>
              <a:t>economic effects of globalisation</a:t>
            </a:r>
            <a:endParaRPr lang="en-US" sz="2700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CAF38D0-D1B5-46D1-B080-07290FA9F1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6454" y="2139950"/>
            <a:ext cx="4775642" cy="4565650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6600" b="1" dirty="0"/>
              <a:t>What does the syllabus say?</a:t>
            </a:r>
          </a:p>
        </p:txBody>
      </p:sp>
    </p:spTree>
    <p:extLst>
      <p:ext uri="{BB962C8B-B14F-4D97-AF65-F5344CB8AC3E}">
        <p14:creationId xmlns:p14="http://schemas.microsoft.com/office/powerpoint/2010/main" val="3025284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AU" sz="4800" dirty="0"/>
              <a:t>We are learning about the interdependence of nations in a global economy.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468517-5D0E-49DF-A96A-8A48109731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13475" y="2158804"/>
            <a:ext cx="5181600" cy="4527942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6600" b="1" dirty="0"/>
              <a:t>Learning intention</a:t>
            </a:r>
          </a:p>
        </p:txBody>
      </p:sp>
    </p:spTree>
    <p:extLst>
      <p:ext uri="{BB962C8B-B14F-4D97-AF65-F5344CB8AC3E}">
        <p14:creationId xmlns:p14="http://schemas.microsoft.com/office/powerpoint/2010/main" val="1914617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 lnSpcReduction="10000"/>
          </a:bodyPr>
          <a:lstStyle/>
          <a:p>
            <a:pPr marL="400050" indent="-400050" algn="just">
              <a:buFont typeface="+mj-lt"/>
              <a:buAutoNum type="romanLcPeriod"/>
            </a:pPr>
            <a:r>
              <a:rPr lang="en-US" sz="3600" dirty="0"/>
              <a:t>DEFINE the term purchasing power parity</a:t>
            </a:r>
            <a:r>
              <a:rPr lang="en-US" sz="3600" kern="1200" dirty="0">
                <a:latin typeface="+mn-lt"/>
                <a:ea typeface="+mn-ea"/>
                <a:cs typeface="+mn-cs"/>
              </a:rPr>
              <a:t>.</a:t>
            </a:r>
          </a:p>
          <a:p>
            <a:pPr marL="400050" indent="-400050" algn="just">
              <a:buFont typeface="+mj-lt"/>
              <a:buAutoNum type="romanLcPeriod"/>
            </a:pPr>
            <a:r>
              <a:rPr lang="en-US" sz="3600" dirty="0"/>
              <a:t>CALCULATE the PPP of a nation using the Big Mac Index.</a:t>
            </a:r>
            <a:endParaRPr lang="en-US" sz="3600" kern="1200" dirty="0">
              <a:latin typeface="+mn-lt"/>
              <a:ea typeface="+mn-ea"/>
              <a:cs typeface="+mn-cs"/>
            </a:endParaRPr>
          </a:p>
          <a:p>
            <a:pPr marL="400050" indent="-400050" algn="just">
              <a:buFont typeface="+mj-lt"/>
              <a:buAutoNum type="romanLcPeriod"/>
            </a:pPr>
            <a:r>
              <a:rPr lang="en-US" sz="3600" kern="1200" dirty="0">
                <a:latin typeface="+mn-lt"/>
                <a:ea typeface="+mn-ea"/>
                <a:cs typeface="+mn-cs"/>
              </a:rPr>
              <a:t>EXPLAIN what the PPP of a nation reveals about its international competitiveness.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986CDF7-48FD-4336-A6F3-2AC0449F441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61252" y="2139950"/>
            <a:ext cx="4886046" cy="4565650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6600" b="1" dirty="0"/>
              <a:t>Success criteria</a:t>
            </a:r>
          </a:p>
        </p:txBody>
      </p:sp>
    </p:spTree>
    <p:extLst>
      <p:ext uri="{BB962C8B-B14F-4D97-AF65-F5344CB8AC3E}">
        <p14:creationId xmlns:p14="http://schemas.microsoft.com/office/powerpoint/2010/main" val="417149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8085" y="2092220"/>
            <a:ext cx="5181600" cy="4565015"/>
          </a:xfrm>
        </p:spPr>
        <p:txBody>
          <a:bodyPr anchor="ctr">
            <a:noAutofit/>
          </a:bodyPr>
          <a:lstStyle/>
          <a:p>
            <a:pPr marL="0" indent="0" algn="just">
              <a:buNone/>
            </a:pPr>
            <a:r>
              <a:rPr lang="en-US" sz="2500" dirty="0"/>
              <a:t>Examine the source to the right then complete the following:</a:t>
            </a:r>
          </a:p>
          <a:p>
            <a:pPr marL="571500" indent="-571500" algn="just">
              <a:buFont typeface="+mj-lt"/>
              <a:buAutoNum type="romanLcPeriod"/>
            </a:pPr>
            <a:r>
              <a:rPr lang="en-US" sz="2500" dirty="0"/>
              <a:t>IDENTIFY the relationship between unit labour costs and labour productivity between 2020 to 2022.</a:t>
            </a:r>
          </a:p>
          <a:p>
            <a:pPr marL="571500" indent="-571500" algn="just">
              <a:buFont typeface="+mj-lt"/>
              <a:buAutoNum type="romanLcPeriod"/>
            </a:pPr>
            <a:r>
              <a:rPr lang="en-US" sz="2500" dirty="0"/>
              <a:t>DESCRIBE the overall trend in unit labour costs between 2020 and 2022.</a:t>
            </a:r>
          </a:p>
          <a:p>
            <a:pPr marL="571500" indent="-571500" algn="just">
              <a:buFont typeface="+mj-lt"/>
              <a:buAutoNum type="romanLcPeriod"/>
            </a:pPr>
            <a:r>
              <a:rPr lang="en-US" sz="2500" dirty="0"/>
              <a:t>DISCUSS the effect of this change in unit labour costs on Australia’s international competitiveness.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Let’s </a:t>
            </a:r>
            <a:r>
              <a:rPr kumimoji="0" lang="en-AU" sz="6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get started…</a:t>
            </a:r>
            <a:endParaRPr kumimoji="0" lang="en-AU" sz="6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927598-33B8-E017-BC21-E8C80EF7D1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31524" y="1898632"/>
            <a:ext cx="7186750" cy="475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291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6600" b="1" dirty="0"/>
              <a:t>Key vocabulary</a:t>
            </a: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3DD99EA0-1D1E-41A6-8E6B-CBEDB9403E6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3023006"/>
              </p:ext>
            </p:extLst>
          </p:nvPr>
        </p:nvGraphicFramePr>
        <p:xfrm>
          <a:off x="178084" y="2847703"/>
          <a:ext cx="11835829" cy="30697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7DF74003-40B9-418D-A457-A358EA867B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70377" y="464311"/>
            <a:ext cx="1297442" cy="115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427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sz="4400" dirty="0"/>
              <a:t>Purchasing power parity refers to the idea that the </a:t>
            </a:r>
            <a:r>
              <a:rPr lang="en-US" sz="4400" dirty="0">
                <a:solidFill>
                  <a:srgbClr val="008000"/>
                </a:solidFill>
              </a:rPr>
              <a:t>same product </a:t>
            </a:r>
            <a:r>
              <a:rPr lang="en-US" sz="4400" dirty="0"/>
              <a:t>should </a:t>
            </a:r>
            <a:r>
              <a:rPr lang="en-US" sz="4400" dirty="0">
                <a:solidFill>
                  <a:srgbClr val="008000"/>
                </a:solidFill>
              </a:rPr>
              <a:t>sell for the same price</a:t>
            </a:r>
            <a:r>
              <a:rPr lang="en-US" sz="4400" dirty="0"/>
              <a:t> in different countries, </a:t>
            </a:r>
            <a:r>
              <a:rPr lang="en-US" sz="4400" dirty="0">
                <a:solidFill>
                  <a:srgbClr val="008000"/>
                </a:solidFill>
              </a:rPr>
              <a:t>once converted to a common exchange rate</a:t>
            </a:r>
            <a:r>
              <a:rPr lang="en-US" sz="4400" dirty="0"/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is meant by PPP?</a:t>
            </a:r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65F082C2-10E7-4580-1559-21DEE43378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7169443" y="2401529"/>
            <a:ext cx="3864470" cy="3892730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2179811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US" sz="4000" dirty="0"/>
              <a:t>Name some products that are sold worldwide with little variation that might be used to calculate PPP.</a:t>
            </a:r>
            <a:endParaRPr lang="en-US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Time to think…</a:t>
            </a:r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65F082C2-10E7-4580-1559-21DEE43378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7" b="3987"/>
          <a:stretch/>
        </p:blipFill>
        <p:spPr>
          <a:xfrm>
            <a:off x="6721960" y="2525899"/>
            <a:ext cx="4400666" cy="3794383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880213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7EDFD-5C7C-4C1D-A3B2-29ACE95BC4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8840" y="2140584"/>
            <a:ext cx="5181600" cy="4565015"/>
          </a:xfrm>
        </p:spPr>
        <p:txBody>
          <a:bodyPr anchor="ctr">
            <a:normAutofit/>
          </a:bodyPr>
          <a:lstStyle/>
          <a:p>
            <a:pPr marL="0" indent="0" algn="just">
              <a:buNone/>
            </a:pPr>
            <a:r>
              <a:rPr lang="en-US" sz="3200" dirty="0"/>
              <a:t>Under the principle of PPP if you buy a Big Mac in the US ($5.15) it should cost the same as purchasing a Big Mac in Australia ($6.70) once the currency has been converted (1USD = 1AUD) assuming that both currencies are correctly valued.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B83DB4-7F0F-4871-93E2-EBF623EA908E}"/>
              </a:ext>
            </a:extLst>
          </p:cNvPr>
          <p:cNvSpPr/>
          <p:nvPr/>
        </p:nvSpPr>
        <p:spPr>
          <a:xfrm>
            <a:off x="178085" y="227995"/>
            <a:ext cx="11835829" cy="162014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8C0C-17AD-412B-929F-D7AC1D08A394}"/>
              </a:ext>
            </a:extLst>
          </p:cNvPr>
          <p:cNvSpPr/>
          <p:nvPr/>
        </p:nvSpPr>
        <p:spPr>
          <a:xfrm>
            <a:off x="304800" y="375285"/>
            <a:ext cx="11582400" cy="1325563"/>
          </a:xfrm>
          <a:prstGeom prst="rect">
            <a:avLst/>
          </a:prstGeom>
          <a:solidFill>
            <a:srgbClr val="008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What is the Big Mac Index?</a:t>
            </a:r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65F082C2-10E7-4580-1559-21DEE433788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flipH="1">
            <a:off x="6836226" y="2525899"/>
            <a:ext cx="4172135" cy="3794383"/>
          </a:xfrm>
          <a:prstGeom prst="roundRect">
            <a:avLst>
              <a:gd name="adj" fmla="val 16667"/>
            </a:avLst>
          </a:prstGeom>
          <a:ln w="38100">
            <a:solidFill>
              <a:srgbClr val="008000"/>
            </a:solidFill>
          </a:ln>
          <a:effectLst/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88347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</TotalTime>
  <Words>703</Words>
  <Application>Microsoft Office PowerPoint</Application>
  <PresentationFormat>Widescreen</PresentationFormat>
  <Paragraphs>81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 Davis</dc:creator>
  <cp:lastModifiedBy>Nicol Davis</cp:lastModifiedBy>
  <cp:revision>16</cp:revision>
  <dcterms:created xsi:type="dcterms:W3CDTF">2022-01-31T01:28:44Z</dcterms:created>
  <dcterms:modified xsi:type="dcterms:W3CDTF">2022-11-24T03:48:19Z</dcterms:modified>
</cp:coreProperties>
</file>

<file path=docProps/thumbnail.jpeg>
</file>